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8.jpeg" ContentType="image/jpeg"/>
  <Override PartName="/ppt/media/image20.png" ContentType="image/png"/>
  <Override PartName="/ppt/media/image36.jpeg" ContentType="image/jpeg"/>
  <Override PartName="/ppt/media/image5.png" ContentType="image/png"/>
  <Override PartName="/ppt/media/image29.jpeg" ContentType="image/jpeg"/>
  <Override PartName="/ppt/media/image35.jpeg" ContentType="image/jpe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34.jpeg" ContentType="image/jpeg"/>
  <Override PartName="/ppt/media/image18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0.jpeg" ContentType="image/jpeg"/>
  <Override PartName="/ppt/media/image15.png" ContentType="image/png"/>
  <Override PartName="/ppt/media/image31.jpeg" ContentType="image/jpeg"/>
  <Override PartName="/ppt/media/image2.png" ContentType="image/png"/>
  <Override PartName="/ppt/media/image25.png" ContentType="image/png"/>
  <Override PartName="/ppt/media/image4.png" ContentType="image/png"/>
  <Override PartName="/ppt/media/image33.jpeg" ContentType="image/jpeg"/>
  <Override PartName="/ppt/media/image27.png" ContentType="image/png"/>
  <Override PartName="/ppt/media/image3.png" ContentType="image/png"/>
  <Override PartName="/ppt/media/image26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6.png" ContentType="image/png"/>
  <Override PartName="/ppt/media/image32.jpeg" ContentType="image/jpeg"/>
  <Override PartName="/ppt/media/image17.png" ContentType="image/png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66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12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69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8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63" Type="http://schemas.openxmlformats.org/officeDocument/2006/relationships/slide" Target="slides/slide57.xml"/><Relationship Id="rId64" Type="http://schemas.openxmlformats.org/officeDocument/2006/relationships/slide" Target="slides/slide58.xml"/><Relationship Id="rId65" Type="http://schemas.openxmlformats.org/officeDocument/2006/relationships/slide" Target="slides/slide59.xml"/><Relationship Id="rId66" Type="http://schemas.openxmlformats.org/officeDocument/2006/relationships/slide" Target="slides/slide60.xml"/><Relationship Id="rId67" Type="http://schemas.openxmlformats.org/officeDocument/2006/relationships/slide" Target="slides/slide61.xml"/><Relationship Id="rId68" Type="http://schemas.openxmlformats.org/officeDocument/2006/relationships/slide" Target="slides/slide62.xml"/><Relationship Id="rId69" Type="http://schemas.openxmlformats.org/officeDocument/2006/relationships/slide" Target="slides/slide63.xml"/><Relationship Id="rId70" Type="http://schemas.openxmlformats.org/officeDocument/2006/relationships/slide" Target="slides/slide64.xml"/><Relationship Id="rId71" Type="http://schemas.openxmlformats.org/officeDocument/2006/relationships/slide" Target="slides/slide65.xml"/><Relationship Id="rId72" Type="http://schemas.openxmlformats.org/officeDocument/2006/relationships/slide" Target="slides/slide66.xml"/><Relationship Id="rId73" Type="http://schemas.openxmlformats.org/officeDocument/2006/relationships/slide" Target="slides/slide67.xml"/><Relationship Id="rId74" Type="http://schemas.openxmlformats.org/officeDocument/2006/relationships/slide" Target="slides/slide68.xml"/><Relationship Id="rId75" Type="http://schemas.openxmlformats.org/officeDocument/2006/relationships/slide" Target="slides/slide69.xml"/><Relationship Id="rId76" Type="http://schemas.openxmlformats.org/officeDocument/2006/relationships/slide" Target="slides/slide70.xml"/><Relationship Id="rId77" Type="http://schemas.openxmlformats.org/officeDocument/2006/relationships/slide" Target="slides/slide7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4840" cy="6853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1438640" y="6453360"/>
            <a:ext cx="761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6080B9C6-3569-4092-80B9-8C2A7CF3D2DA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1168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5680" cy="565560"/>
          </a:xfrm>
          <a:prstGeom prst="rect">
            <a:avLst/>
          </a:prstGeom>
          <a:ln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1520" cy="517680"/>
          </a:xfrm>
          <a:prstGeom prst="rect">
            <a:avLst/>
          </a:prstGeom>
          <a:ln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1168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5"/>
          <p:cNvSpPr/>
          <p:nvPr/>
        </p:nvSpPr>
        <p:spPr>
          <a:xfrm>
            <a:off x="11444760" y="0"/>
            <a:ext cx="744840" cy="6853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6"/>
          <p:cNvSpPr/>
          <p:nvPr/>
        </p:nvSpPr>
        <p:spPr>
          <a:xfrm>
            <a:off x="0" y="6642720"/>
            <a:ext cx="1218528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8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1444760" y="0"/>
            <a:ext cx="737640" cy="68464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2"/>
          <p:cNvSpPr/>
          <p:nvPr/>
        </p:nvSpPr>
        <p:spPr>
          <a:xfrm>
            <a:off x="11438640" y="6453360"/>
            <a:ext cx="7545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468E0AE6-D438-4B6A-82A1-0E967CB0E64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912240" y="1268280"/>
            <a:ext cx="9204480" cy="35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8480" cy="558360"/>
          </a:xfrm>
          <a:prstGeom prst="rect">
            <a:avLst/>
          </a:prstGeom>
          <a:ln>
            <a:noFill/>
          </a:ln>
        </p:spPr>
      </p:pic>
      <p:pic>
        <p:nvPicPr>
          <p:cNvPr id="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4320" cy="510480"/>
          </a:xfrm>
          <a:prstGeom prst="rect">
            <a:avLst/>
          </a:prstGeom>
          <a:ln>
            <a:noFill/>
          </a:ln>
        </p:spPr>
      </p:pic>
      <p:sp>
        <p:nvSpPr>
          <p:cNvPr id="51" name="CustomShape 4"/>
          <p:cNvSpPr/>
          <p:nvPr/>
        </p:nvSpPr>
        <p:spPr>
          <a:xfrm>
            <a:off x="11444760" y="0"/>
            <a:ext cx="737640" cy="68464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5"/>
          <p:cNvSpPr/>
          <p:nvPr/>
        </p:nvSpPr>
        <p:spPr>
          <a:xfrm>
            <a:off x="11438640" y="6453360"/>
            <a:ext cx="7545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13F81245-F5D3-4F14-9E75-6298F29E89BF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0" y="6642720"/>
            <a:ext cx="1217952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1444760" y="0"/>
            <a:ext cx="744840" cy="6853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2"/>
          <p:cNvSpPr/>
          <p:nvPr/>
        </p:nvSpPr>
        <p:spPr>
          <a:xfrm>
            <a:off x="11438640" y="6453360"/>
            <a:ext cx="761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83BC5201-F7FE-42B4-AA0B-C137212D17DF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912240" y="1268280"/>
            <a:ext cx="921168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5680" cy="565560"/>
          </a:xfrm>
          <a:prstGeom prst="rect">
            <a:avLst/>
          </a:prstGeom>
          <a:ln>
            <a:noFill/>
          </a:ln>
        </p:spPr>
      </p:pic>
      <p:pic>
        <p:nvPicPr>
          <p:cNvPr id="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1520" cy="517680"/>
          </a:xfrm>
          <a:prstGeom prst="rect">
            <a:avLst/>
          </a:prstGeom>
          <a:ln>
            <a:noFill/>
          </a:ln>
        </p:spPr>
      </p:pic>
      <p:sp>
        <p:nvSpPr>
          <p:cNvPr id="97" name="CustomShape 4"/>
          <p:cNvSpPr/>
          <p:nvPr/>
        </p:nvSpPr>
        <p:spPr>
          <a:xfrm>
            <a:off x="11444760" y="0"/>
            <a:ext cx="744840" cy="6853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5"/>
          <p:cNvSpPr/>
          <p:nvPr/>
        </p:nvSpPr>
        <p:spPr>
          <a:xfrm>
            <a:off x="11438640" y="6453360"/>
            <a:ext cx="761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8911514C-5C28-43C6-8EEE-E0F99388BB86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9" name="CustomShape 6"/>
          <p:cNvSpPr/>
          <p:nvPr/>
        </p:nvSpPr>
        <p:spPr>
          <a:xfrm>
            <a:off x="0" y="6642720"/>
            <a:ext cx="1218528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00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4840" cy="6853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"/>
          <p:cNvSpPr/>
          <p:nvPr/>
        </p:nvSpPr>
        <p:spPr>
          <a:xfrm>
            <a:off x="11438640" y="6453360"/>
            <a:ext cx="761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81633DFC-718D-423C-B59B-F130C55FB467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1168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5680" cy="565560"/>
          </a:xfrm>
          <a:prstGeom prst="rect">
            <a:avLst/>
          </a:prstGeom>
          <a:ln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1520" cy="517680"/>
          </a:xfrm>
          <a:prstGeom prst="rect">
            <a:avLst/>
          </a:prstGeom>
          <a:ln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11444760" y="0"/>
            <a:ext cx="744840" cy="6853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5"/>
          <p:cNvSpPr/>
          <p:nvPr/>
        </p:nvSpPr>
        <p:spPr>
          <a:xfrm>
            <a:off x="11438640" y="6453360"/>
            <a:ext cx="761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3B318B26-11E2-48C9-9281-98C0C4F4620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528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46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7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1444760" y="0"/>
            <a:ext cx="744840" cy="6853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2"/>
          <p:cNvSpPr/>
          <p:nvPr/>
        </p:nvSpPr>
        <p:spPr>
          <a:xfrm>
            <a:off x="11438640" y="6453360"/>
            <a:ext cx="761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3377720A-AFB7-4F08-A78C-3790BC46355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912240" y="1268280"/>
            <a:ext cx="921168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5680" cy="565560"/>
          </a:xfrm>
          <a:prstGeom prst="rect">
            <a:avLst/>
          </a:prstGeom>
          <a:ln>
            <a:noFill/>
          </a:ln>
        </p:spPr>
      </p:pic>
      <p:pic>
        <p:nvPicPr>
          <p:cNvPr id="18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1520" cy="517680"/>
          </a:xfrm>
          <a:prstGeom prst="rect">
            <a:avLst/>
          </a:prstGeom>
          <a:ln>
            <a:noFill/>
          </a:ln>
        </p:spPr>
      </p:pic>
      <p:sp>
        <p:nvSpPr>
          <p:cNvPr id="189" name="CustomShape 4"/>
          <p:cNvSpPr/>
          <p:nvPr/>
        </p:nvSpPr>
        <p:spPr>
          <a:xfrm>
            <a:off x="11444760" y="0"/>
            <a:ext cx="744840" cy="6853680"/>
          </a:xfrm>
          <a:prstGeom prst="rect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5"/>
          <p:cNvSpPr/>
          <p:nvPr/>
        </p:nvSpPr>
        <p:spPr>
          <a:xfrm>
            <a:off x="11438640" y="6453360"/>
            <a:ext cx="761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fld id="{C0F165B2-FDC5-4921-8BE5-ACE1C22AF3D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0" y="6642720"/>
            <a:ext cx="12185280" cy="2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AIiY81-lIqA" TargetMode="External"/><Relationship Id="rId2" Type="http://schemas.openxmlformats.org/officeDocument/2006/relationships/hyperlink" Target="https://www.youtube.com/watch?v=AIiY81-lIqA" TargetMode="External"/><Relationship Id="rId3" Type="http://schemas.openxmlformats.org/officeDocument/2006/relationships/hyperlink" Target="https://www.youtube.com/watch?v=JFQTknMZOYg" TargetMode="External"/><Relationship Id="rId4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Emerging-Technologies-for-the-Circular-Economy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5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25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image" Target="../media/image30.jpeg"/><Relationship Id="rId3" Type="http://schemas.openxmlformats.org/officeDocument/2006/relationships/slideLayout" Target="../slideLayouts/slideLayout25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image" Target="../media/image32.jpeg"/><Relationship Id="rId3" Type="http://schemas.openxmlformats.org/officeDocument/2006/relationships/image" Target="../media/image33.jpeg"/><Relationship Id="rId4" Type="http://schemas.openxmlformats.org/officeDocument/2006/relationships/slideLayout" Target="../slideLayouts/slideLayout25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image" Target="../media/image35.jpeg"/><Relationship Id="rId3" Type="http://schemas.openxmlformats.org/officeDocument/2006/relationships/image" Target="../media/image36.jpeg"/><Relationship Id="rId4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hyperlink" Target="https://d-nb.info/1202604986/34" TargetMode="External"/><Relationship Id="rId2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527400" y="1412640"/>
            <a:ext cx="10364760" cy="115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Emerging Technologies for the Circular Economy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527400" y="2852640"/>
            <a:ext cx="10364760" cy="23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14: The Machine-to-Everything (M2X) Economy  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- A step towards the Circular Economy 2.0?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 (Clausthal)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Arne Bochem (Göttingen)</a:t>
            </a:r>
            <a:endParaRPr b="0" lang="en-US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 (Clausthal)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Running Case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58" name="" descr=""/>
          <p:cNvPicPr/>
          <p:nvPr/>
        </p:nvPicPr>
        <p:blipFill>
          <a:blip r:embed="rId1"/>
          <a:stretch/>
        </p:blipFill>
        <p:spPr>
          <a:xfrm>
            <a:off x="1773720" y="1600200"/>
            <a:ext cx="7597440" cy="4668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MOBI Grand Challenge 2019 – Chorus Mobility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263520" y="6411600"/>
            <a:ext cx="7252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https://chorus.mobi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61" name="CustomShape 3"/>
          <p:cNvSpPr/>
          <p:nvPr/>
        </p:nvSpPr>
        <p:spPr>
          <a:xfrm>
            <a:off x="2603880" y="2853000"/>
            <a:ext cx="6106680" cy="173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Transformin</a:t>
            </a:r>
            <a:r>
              <a:rPr b="1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 Urban Mobility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MOBI Grand Challenge Submission Video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335520" y="4406760"/>
            <a:ext cx="10748880" cy="13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The M2X Economy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335520" y="2906640"/>
            <a:ext cx="10748880" cy="14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415440" y="1536480"/>
            <a:ext cx="11357280" cy="455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91440" bIns="91440">
            <a:noAutofit/>
          </a:bodyPr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Machine-to-Machine (M2M)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Machine-to-Infrastructure (M2I)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=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Machine-to-Everything (M2X)</a:t>
            </a:r>
            <a:endParaRPr b="0" lang="en-US" sz="215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3598920" y="1952640"/>
            <a:ext cx="4990680" cy="28566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266" name="CustomShape 3"/>
          <p:cNvSpPr/>
          <p:nvPr/>
        </p:nvSpPr>
        <p:spPr>
          <a:xfrm>
            <a:off x="510120" y="6291000"/>
            <a:ext cx="1078920" cy="304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67" name="CustomShape 4"/>
          <p:cNvSpPr/>
          <p:nvPr/>
        </p:nvSpPr>
        <p:spPr>
          <a:xfrm>
            <a:off x="11296800" y="6217560"/>
            <a:ext cx="727560" cy="5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22040" bIns="1220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7BC1037-3D54-4ED5-9114-A7B971C3F7D2}" type="slidenum">
              <a:rPr b="0" lang="en-US" sz="1050" spc="-1" strike="noStrike">
                <a:solidFill>
                  <a:srgbClr val="595959"/>
                </a:solidFill>
                <a:latin typeface="DejaVu Sans"/>
                <a:ea typeface="Roboto"/>
              </a:rPr>
              <a:t>&lt;number&gt;</a:t>
            </a:fld>
            <a:endParaRPr b="0" lang="en-US" sz="1050" spc="-1" strike="noStrike">
              <a:latin typeface="Arial"/>
            </a:endParaRPr>
          </a:p>
        </p:txBody>
      </p:sp>
      <p:sp>
        <p:nvSpPr>
          <p:cNvPr id="268" name="CustomShape 5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415440" y="1536480"/>
            <a:ext cx="11357280" cy="455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91440" bIns="91440">
            <a:noAutofit/>
          </a:bodyPr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Machine-to-Machine (M2M)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Machine-to-Infrastructure (M2I)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=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Machine-to-Everything (M2X)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US" sz="2150" spc="-1" strike="noStrike">
              <a:latin typeface="Arial"/>
            </a:endParaRPr>
          </a:p>
          <a:p>
            <a:pPr marL="118440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 </a:t>
            </a: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→ Is the result of business interactions, transactions and collaborations among entities of the M2X ecosystem.</a:t>
            </a:r>
            <a:endParaRPr b="0" lang="en-US" sz="2150" spc="-1" strike="noStrike"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US" sz="2150" spc="-1" strike="noStrike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3598920" y="1952640"/>
            <a:ext cx="4990680" cy="28566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271" name="CustomShape 3"/>
          <p:cNvSpPr/>
          <p:nvPr/>
        </p:nvSpPr>
        <p:spPr>
          <a:xfrm>
            <a:off x="510120" y="6291000"/>
            <a:ext cx="1078920" cy="304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72" name="CustomShape 4"/>
          <p:cNvSpPr/>
          <p:nvPr/>
        </p:nvSpPr>
        <p:spPr>
          <a:xfrm>
            <a:off x="11296800" y="6217560"/>
            <a:ext cx="727560" cy="5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22040" bIns="1220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D1261943-41A9-4947-B9BB-233FD3A9AED5}" type="slidenum">
              <a:rPr b="0" lang="en-US" sz="1050" spc="-1" strike="noStrike">
                <a:solidFill>
                  <a:srgbClr val="595959"/>
                </a:solidFill>
                <a:latin typeface="DejaVu Sans"/>
                <a:ea typeface="Roboto"/>
              </a:rPr>
              <a:t>&lt;number&gt;</a:t>
            </a:fld>
            <a:endParaRPr b="0" lang="en-US" sz="1050" spc="-1" strike="noStrike">
              <a:latin typeface="Arial"/>
            </a:endParaRPr>
          </a:p>
        </p:txBody>
      </p:sp>
      <p:sp>
        <p:nvSpPr>
          <p:cNvPr id="273" name="CustomShape 5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 – Definition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M2X Economy is the result of interactions, transactions, collaborations and business enactments among humans, autonomous and cooperative smart devices, software agents, and physical systems.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corresponding ecosystem is formed by automated, globally-available, heterogeneous socio-technical e-governance systems with loosely coupled, P2P-resembling network structures and is characterized by its dynamic, continuously changing, interoperable, open and distributed nature. Thereby, the M2X Economy employs concepts such as cyber-physical systems, the Internet of Things, and wireless sensor networks.”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6" name="CustomShape 3"/>
          <p:cNvSpPr/>
          <p:nvPr/>
        </p:nvSpPr>
        <p:spPr>
          <a:xfrm>
            <a:off x="335520" y="2286000"/>
            <a:ext cx="10824120" cy="30171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277" name="CustomShape 4"/>
          <p:cNvSpPr/>
          <p:nvPr/>
        </p:nvSpPr>
        <p:spPr>
          <a:xfrm>
            <a:off x="263520" y="6411600"/>
            <a:ext cx="10251720" cy="22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B. Leiding, P. Sharma, A. Norta, “The Machine-to-Everything (M2X) Economy: Business Enactments, Collaborations, and e-Governance”, Future Internet 13.12 (2021): 319.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 – Definition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M2X Economy is the result of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interactions, transactions, collaborations and business enactments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among </a:t>
            </a:r>
            <a:r>
              <a:rPr b="0" i="1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humans, autonomous and cooperative smart devices,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software agents, and physical systems.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corresponding ecosystem is formed by automated,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globally-available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heterogeneous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socio-technical e-governance systems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with loosely coupled, P2P-resembling network structures and is characterized by its dynamic, continuously changing,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interoperable, open and distributed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nature. Thereby, the M2X Economy employs concepts such as cyber-physical systems, the Internet of Things, and wireless sensor networks.”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335520" y="2286000"/>
            <a:ext cx="10824120" cy="30171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281" name="CustomShape 4"/>
          <p:cNvSpPr/>
          <p:nvPr/>
        </p:nvSpPr>
        <p:spPr>
          <a:xfrm>
            <a:off x="263520" y="6411600"/>
            <a:ext cx="10251720" cy="22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B. Leiding, P. Sharma, A. Norta, “The Machine-to-Everything (M2X) Economy: Business Enactments, Collaborations, and e-Governance”, Future Internet 13.12 (2021): 319.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State of the Art – IoT, CPS, WSN, etc.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2106000" y="2168280"/>
            <a:ext cx="1756440" cy="165852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84" name="CustomShape 3"/>
          <p:cNvSpPr/>
          <p:nvPr/>
        </p:nvSpPr>
        <p:spPr>
          <a:xfrm>
            <a:off x="2784240" y="3292920"/>
            <a:ext cx="1756440" cy="165852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85" name="CustomShape 4"/>
          <p:cNvSpPr/>
          <p:nvPr/>
        </p:nvSpPr>
        <p:spPr>
          <a:xfrm>
            <a:off x="1432440" y="3292920"/>
            <a:ext cx="1756440" cy="165852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State of the Art – IoT, CPS, WSN, etc.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2106000" y="2168280"/>
            <a:ext cx="1756440" cy="165852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2784240" y="3292920"/>
            <a:ext cx="1756440" cy="165852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89" name="CustomShape 4"/>
          <p:cNvSpPr/>
          <p:nvPr/>
        </p:nvSpPr>
        <p:spPr>
          <a:xfrm>
            <a:off x="1432440" y="3292920"/>
            <a:ext cx="1756440" cy="165852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90" name="Grafik 19" descr=""/>
          <p:cNvPicPr/>
          <p:nvPr/>
        </p:nvPicPr>
        <p:blipFill>
          <a:blip r:embed="rId1"/>
          <a:stretch/>
        </p:blipFill>
        <p:spPr>
          <a:xfrm>
            <a:off x="6447240" y="2356200"/>
            <a:ext cx="2910960" cy="2910960"/>
          </a:xfrm>
          <a:prstGeom prst="rect">
            <a:avLst/>
          </a:prstGeom>
          <a:ln>
            <a:noFill/>
          </a:ln>
        </p:spPr>
      </p:pic>
      <p:sp>
        <p:nvSpPr>
          <p:cNvPr id="291" name="Line 5"/>
          <p:cNvSpPr/>
          <p:nvPr/>
        </p:nvSpPr>
        <p:spPr>
          <a:xfrm flipH="1" flipV="1">
            <a:off x="7904160" y="2070360"/>
            <a:ext cx="10440" cy="173772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Line 6"/>
          <p:cNvSpPr/>
          <p:nvPr/>
        </p:nvSpPr>
        <p:spPr>
          <a:xfrm flipV="1">
            <a:off x="8384400" y="2560320"/>
            <a:ext cx="1063440" cy="95940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Line 7"/>
          <p:cNvSpPr/>
          <p:nvPr/>
        </p:nvSpPr>
        <p:spPr>
          <a:xfrm>
            <a:off x="7914600" y="5178240"/>
            <a:ext cx="3240" cy="28764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" name="CustomShape 8"/>
          <p:cNvSpPr/>
          <p:nvPr/>
        </p:nvSpPr>
        <p:spPr>
          <a:xfrm>
            <a:off x="6506640" y="1791000"/>
            <a:ext cx="2819520" cy="33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5" name="CustomShape 9"/>
          <p:cNvSpPr/>
          <p:nvPr/>
        </p:nvSpPr>
        <p:spPr>
          <a:xfrm>
            <a:off x="7209000" y="5423040"/>
            <a:ext cx="1407960" cy="33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Industry 4.0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CustomShape 10"/>
          <p:cNvSpPr/>
          <p:nvPr/>
        </p:nvSpPr>
        <p:spPr>
          <a:xfrm>
            <a:off x="8430120" y="2221920"/>
            <a:ext cx="2031480" cy="33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7" name="CustomShape 11"/>
          <p:cNvSpPr/>
          <p:nvPr/>
        </p:nvSpPr>
        <p:spPr>
          <a:xfrm>
            <a:off x="9665280" y="3366000"/>
            <a:ext cx="1090800" cy="81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Line 12"/>
          <p:cNvSpPr/>
          <p:nvPr/>
        </p:nvSpPr>
        <p:spPr>
          <a:xfrm>
            <a:off x="8824680" y="3796560"/>
            <a:ext cx="900000" cy="36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State of the Art – IoT, CPS, WSN, etc.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0" name="CustomShape 2"/>
          <p:cNvSpPr/>
          <p:nvPr/>
        </p:nvSpPr>
        <p:spPr>
          <a:xfrm>
            <a:off x="2106000" y="2168280"/>
            <a:ext cx="1756440" cy="165852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01" name="CustomShape 3"/>
          <p:cNvSpPr/>
          <p:nvPr/>
        </p:nvSpPr>
        <p:spPr>
          <a:xfrm>
            <a:off x="2784240" y="3292920"/>
            <a:ext cx="1756440" cy="165852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02" name="CustomShape 4"/>
          <p:cNvSpPr/>
          <p:nvPr/>
        </p:nvSpPr>
        <p:spPr>
          <a:xfrm>
            <a:off x="1432440" y="3292920"/>
            <a:ext cx="1756440" cy="165852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03" name="CustomShape 5"/>
          <p:cNvSpPr/>
          <p:nvPr/>
        </p:nvSpPr>
        <p:spPr>
          <a:xfrm>
            <a:off x="263520" y="6411600"/>
            <a:ext cx="7252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Misic and Misic (2014) – Machine-to-Machine Communications: Architectures, Technology, Standards, and Applications.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04" name="" descr=""/>
          <p:cNvPicPr/>
          <p:nvPr/>
        </p:nvPicPr>
        <p:blipFill>
          <a:blip r:embed="rId1"/>
          <a:stretch/>
        </p:blipFill>
        <p:spPr>
          <a:xfrm>
            <a:off x="6068160" y="1600200"/>
            <a:ext cx="4674600" cy="4586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335520" y="764640"/>
            <a:ext cx="10738800" cy="48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335520" y="1268280"/>
            <a:ext cx="10738800" cy="502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195120" indent="-1825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825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missing?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2106000" y="2168280"/>
            <a:ext cx="1756440" cy="165852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07" name="CustomShape 3"/>
          <p:cNvSpPr/>
          <p:nvPr/>
        </p:nvSpPr>
        <p:spPr>
          <a:xfrm>
            <a:off x="2784240" y="3292920"/>
            <a:ext cx="1756440" cy="165852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08" name="CustomShape 4"/>
          <p:cNvSpPr/>
          <p:nvPr/>
        </p:nvSpPr>
        <p:spPr>
          <a:xfrm>
            <a:off x="1432440" y="3292920"/>
            <a:ext cx="1756440" cy="165852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09" name="CustomShape 5"/>
          <p:cNvSpPr/>
          <p:nvPr/>
        </p:nvSpPr>
        <p:spPr>
          <a:xfrm>
            <a:off x="5095440" y="3216240"/>
            <a:ext cx="1478880" cy="4219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solidFill>
              <a:srgbClr val="6a6a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6"/>
          <p:cNvSpPr/>
          <p:nvPr/>
        </p:nvSpPr>
        <p:spPr>
          <a:xfrm>
            <a:off x="5557320" y="2802960"/>
            <a:ext cx="348840" cy="41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130" spc="-1" strike="noStrike">
                <a:solidFill>
                  <a:srgbClr val="000000"/>
                </a:solidFill>
                <a:latin typeface="DejaVu Sans"/>
                <a:ea typeface="Roboto Slab"/>
              </a:rPr>
              <a:t>?</a:t>
            </a:r>
            <a:endParaRPr b="0" lang="en-US" sz="2130" spc="-1" strike="noStrike">
              <a:latin typeface="Arial"/>
            </a:endParaRPr>
          </a:p>
        </p:txBody>
      </p:sp>
      <p:sp>
        <p:nvSpPr>
          <p:cNvPr id="311" name="CustomShape 7"/>
          <p:cNvSpPr/>
          <p:nvPr/>
        </p:nvSpPr>
        <p:spPr>
          <a:xfrm>
            <a:off x="7341480" y="1973880"/>
            <a:ext cx="2898720" cy="2906640"/>
          </a:xfrm>
          <a:prstGeom prst="ellipse">
            <a:avLst/>
          </a:prstGeom>
          <a:solidFill>
            <a:srgbClr val="1e3f68"/>
          </a:solidFill>
          <a:ln w="936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latin typeface="DejaVu Sans"/>
                <a:ea typeface="Roboto Slab"/>
              </a:rPr>
              <a:t>M2X Economy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missing?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13" name="Grafik 2" descr=""/>
          <p:cNvPicPr/>
          <p:nvPr/>
        </p:nvPicPr>
        <p:blipFill>
          <a:blip r:embed="rId1"/>
          <a:stretch/>
        </p:blipFill>
        <p:spPr>
          <a:xfrm>
            <a:off x="3529080" y="764640"/>
            <a:ext cx="5130000" cy="5864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335520" y="4406760"/>
            <a:ext cx="10748880" cy="13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The M2X Economy – Building Blocks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335520" y="2906640"/>
            <a:ext cx="10748880" cy="14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US" sz="1800" spc="-1" strike="noStrike"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What are the similarities?</a:t>
            </a:r>
            <a:endParaRPr b="0" lang="en-US" sz="1800" spc="-1" strike="noStrike"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US" sz="1800" spc="-1" strike="noStrike"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Why would we want to do that?</a:t>
            </a:r>
            <a:endParaRPr b="0" lang="en-US" sz="1800" spc="-1" strike="noStrike"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9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US" sz="1800" spc="-1" strike="noStrike"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 similarities?</a:t>
            </a:r>
            <a:endParaRPr b="0" lang="en-US" sz="1800" spc="-1" strike="noStrike"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US" sz="1800" spc="-1" strike="noStrike"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we want to do that?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1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US" sz="1800" spc="-1" strike="noStrike"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 similarities?</a:t>
            </a:r>
            <a:endParaRPr b="0" lang="en-US" sz="1800" spc="-1" strike="noStrike"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US" sz="1800" spc="-1" strike="noStrike"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we want to do that?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US" sz="1800" spc="-1" strike="noStrike"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 similarities?</a:t>
            </a:r>
            <a:endParaRPr b="0" lang="en-US" sz="1800" spc="-1" strike="noStrike"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US" sz="1800" spc="-1" strike="noStrike"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we want to do that?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335520" y="2286000"/>
            <a:ext cx="10749240" cy="40194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Traditional understanding of a contract: 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Written or spoken agreement enforceable by law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Parties involved voluntarily engage to establish a consensus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335520" y="2286000"/>
            <a:ext cx="10749240" cy="40194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Traditional understanding of a contract: 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Written or spoken agreement enforceable by law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Parties involved voluntarily engage to establish a consensus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most business cases, contracts: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documents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identify the contracting parties uniquely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describe service that is offered for some form of compensation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list a set of additional clauses such as service-delivery dates, penalties, etc.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335520" y="1828800"/>
            <a:ext cx="10749240" cy="44766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traditional contracts: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often underspecified → does not work for machines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 provide sufficient details about the actual transaction process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friction between the contracting parties, e.g., one party assumes a specific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product certificate before delivering a partial compensation and the other party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assumes the opposite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Deadlocks lead to costly conflict resolutions, or even a collapse of the entire contract transaction. 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Enforcement of traditional contracts proves to be either too complicated, time consuming, or impossible, certainly in international circumstances.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335520" y="764640"/>
            <a:ext cx="1074168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 Data-Driven Smart Circular Economy Framework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263520" y="6411600"/>
            <a:ext cx="97938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Kristoffersen et al. (2020) – The smart circular economy: A digital-enabled circular strategies framework for manufacturing companies. 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236" name="" descr=""/>
          <p:cNvPicPr/>
          <p:nvPr/>
        </p:nvPicPr>
        <p:blipFill>
          <a:blip r:embed="rId1"/>
          <a:stretch/>
        </p:blipFill>
        <p:spPr>
          <a:xfrm>
            <a:off x="470880" y="1371600"/>
            <a:ext cx="10953720" cy="4795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31" name="CustomShape 2"/>
          <p:cNvSpPr/>
          <p:nvPr/>
        </p:nvSpPr>
        <p:spPr>
          <a:xfrm>
            <a:off x="335520" y="1828800"/>
            <a:ext cx="10749240" cy="44766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traditional contracts: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often underspecified → does not work for machines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 provide sufficient details about the actual transaction process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friction between the contracting parties, e.g., one party assumes a specific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product certificate before delivering a partial compensation and the other party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assumes the opposite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Deadlocks lead to costly conflict resolutions, or even a collapse of the entire contract transaction.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335520" y="1828800"/>
            <a:ext cx="10749240" cy="44766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traditional contracts: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often underspecified → does not work for machines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 provide sufficient details about the actual transaction process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friction between the contracting parties, e.g., one party assumes a specific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product certificate before delivering a partial compensation and the other party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assumes the opposite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Deadlocks lead to costly conflict resolutions, or even a collapse of the entire contract transaction. 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Enforcement of traditional contracts proves to be either too complicated, time consuming, or impossible, certainly in international circumstances.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Electronic Contracts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35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 what is the solution?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Electronic smart contracts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Enable and govern business transactions using a computerized transaction protocol such as a blockchain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mart contracts are computer programs for the consistent execution by a network of mutually distrusting nodes where no arbitration of a trusted authority exists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4575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setting, e.g., the M2X Economy.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Electronic Contracts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37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 what is the solution?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Electronic smart contracts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 using a computerized transaction protocol such as a blockchain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 are computer programs for the consistent execution by a network of mutually distrusting nodes where no arbitration of a trusted authority exists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4575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setting, e.g., the M2X Economy.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 Technology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335520" y="1828800"/>
            <a:ext cx="10749240" cy="44766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Append-only data structure secured by interconnected hashes</a:t>
            </a: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Distributed and decentralized data storage with a global consensus mechanism 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Neutral territory between stakeholders 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Non-repudiation and auditability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 Technology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1" name="CustomShape 2"/>
          <p:cNvSpPr/>
          <p:nvPr/>
        </p:nvSpPr>
        <p:spPr>
          <a:xfrm>
            <a:off x="335520" y="1828800"/>
            <a:ext cx="10749240" cy="44766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Append-only data structure secured by interconnected hashes</a:t>
            </a: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Distributed and decentralized data storage with a global consensus mechanism 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Neutral territory between stakeholders 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Non-repudiation and auditability</a:t>
            </a: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Enables Smart Contracts: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On-chain programs → State changes stored on-chain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Autonomous, deterministic and auditable execution of programs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263520" y="5944680"/>
            <a:ext cx="1057248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44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7840" cy="4623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Preparatory Stage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6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Select contract based on pre-configured templates provided by a corresponding business hub, e.g., blockchain</a:t>
            </a: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Collect entity-related information: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Identifiers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Wallet addresses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Jurisdiction</a:t>
            </a: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Specify contract conditions: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Departure location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destination 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Vehicle size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Departure/arrival time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Negotiation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8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Negotiate an agreement among the involved stakeholders 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Essentially: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Needs of the client (get from A to B) vs. needs of the service provider (compensation for service) 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n case the entities </a:t>
            </a:r>
            <a:r>
              <a:rPr b="0" lang="en-US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agree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on the negotiated conditions → All involved parties sign the contract and express their approval 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In case </a:t>
            </a:r>
            <a:r>
              <a:rPr b="0" lang="en-US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no agreement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is reached → Trigger contract rollback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Negotiation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Negotiate an agreement among the involved stakeholders 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Essentially: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Needs of the client (get from A to B) vs. needs of the service provider (compensation for service) 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case the entities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agree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on the negotiated conditions → All involved parties sign the contract and express their approval 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case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no agreement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reached → Trigger contract rollback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335520" y="764640"/>
            <a:ext cx="1074168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335520" y="2091600"/>
            <a:ext cx="10741680" cy="296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195120" indent="-1904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the past many new technologies have emerged and disrupted existing economical models.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04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B. Arthur stipulates that an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economy is an expression of its technologies</a:t>
            </a:r>
            <a:endParaRPr b="0" lang="en-US" sz="1800" spc="-1" strike="noStrike"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Thus, it can be argued that the current unsatisfying state of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the Circular Economy reflects a lack of sufficiently developed technologies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that express themselves                 within the CE. </a:t>
            </a:r>
            <a:endParaRPr b="0" lang="en-US" sz="1800" spc="-1" strike="noStrike"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Or, more precisely – difficulties of the stakeholders in combining the technologies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 that are required to enable the CE.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39" name="CustomShape 3"/>
          <p:cNvSpPr/>
          <p:nvPr/>
        </p:nvSpPr>
        <p:spPr>
          <a:xfrm>
            <a:off x="263520" y="6411600"/>
            <a:ext cx="6469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Arthur, Brian (2011) – The Nature of Technology: What It Is and How It Evolves.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Auctions and Negotiations – 1-to-1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263520" y="6192000"/>
            <a:ext cx="977220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(2020) – The M2X Economy – Concepts for Business Interactions, Transactions and Collaborations Among Autonomous Smart Devices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(2018) – Enabling the V2X Economy Revolution Using a Blockchain-based Value Transaction Layer for Vehicular Ad-hoc Networks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(2019) – Enabling the Vehicle Economy Using a Blockchain-Based Value Transaction Layer Protocol for Vehicular Ad-Hoc Networks - Whitepaper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353" name="Grafik 11" descr=""/>
          <p:cNvPicPr/>
          <p:nvPr/>
        </p:nvPicPr>
        <p:blipFill>
          <a:blip r:embed="rId1"/>
          <a:stretch/>
        </p:blipFill>
        <p:spPr>
          <a:xfrm>
            <a:off x="2801880" y="1486080"/>
            <a:ext cx="6584760" cy="4603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Auctions and Negotiations – 1-to-Many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55" name="Grafik 5" descr=""/>
          <p:cNvPicPr/>
          <p:nvPr/>
        </p:nvPicPr>
        <p:blipFill>
          <a:blip r:embed="rId1"/>
          <a:stretch/>
        </p:blipFill>
        <p:spPr>
          <a:xfrm>
            <a:off x="3169800" y="1413720"/>
            <a:ext cx="5080680" cy="4676040"/>
          </a:xfrm>
          <a:prstGeom prst="rect">
            <a:avLst/>
          </a:prstGeom>
          <a:ln>
            <a:noFill/>
          </a:ln>
        </p:spPr>
      </p:pic>
      <p:sp>
        <p:nvSpPr>
          <p:cNvPr id="356" name="CustomShape 2"/>
          <p:cNvSpPr/>
          <p:nvPr/>
        </p:nvSpPr>
        <p:spPr>
          <a:xfrm>
            <a:off x="263520" y="6192000"/>
            <a:ext cx="9772200" cy="50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(2020) – The M2X Economy – Concepts for Business Interactions, Transactions and Collaborations Among Autonomous Smart Devices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(2018) – Enabling the V2X Economy Revolution Using a Blockchain-based Value Transaction Layer for Vehicular Ad-hoc Networks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(2019) – Enabling the Vehicle Economy Using a Blockchain-Based Value Transaction Layer Protocol for Vehicular Ad-Hoc Networks - Whitepaper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58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7840" cy="4623840"/>
          </a:xfrm>
          <a:prstGeom prst="rect">
            <a:avLst/>
          </a:prstGeom>
          <a:ln>
            <a:noFill/>
          </a:ln>
        </p:spPr>
      </p:pic>
      <p:sp>
        <p:nvSpPr>
          <p:cNvPr id="359" name="CustomShape 2"/>
          <p:cNvSpPr/>
          <p:nvPr/>
        </p:nvSpPr>
        <p:spPr>
          <a:xfrm>
            <a:off x="263520" y="5965200"/>
            <a:ext cx="1057248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Governance Distribution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61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smart contract between the involved parties is established and serves as a DGI (distributed governance infrastructure)-coordinating agent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 participating entity receives a local contract copy containing the rights and obligations of each party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e.g., transporting the user to the correct location 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Obligations are observed by monitoring services or monitors, e.g., IoT-sensors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–Prepare Enactment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63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Prepare and provide concrete required process endpoints, e.g., for payment processing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Creation of communication endpoints so that the services of the partners are able to communicate with each other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Liveness check of connected services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Governance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263520" y="6242400"/>
            <a:ext cx="863892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    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Kutvonen et al. (2012) – Inter-Enterprise Business Transaction Management in Open Service Ecosystems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900" spc="-1" strike="noStrike">
              <a:latin typeface="Arial"/>
            </a:endParaRPr>
          </a:p>
        </p:txBody>
      </p:sp>
      <p:pic>
        <p:nvPicPr>
          <p:cNvPr id="366" name="Grafik 11" descr=""/>
          <p:cNvPicPr/>
          <p:nvPr/>
        </p:nvPicPr>
        <p:blipFill>
          <a:blip r:embed="rId1"/>
          <a:stretch/>
        </p:blipFill>
        <p:spPr>
          <a:xfrm>
            <a:off x="2862720" y="1377360"/>
            <a:ext cx="6462720" cy="4661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Enactment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68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Pick up the user and transport the user to the final destination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Monitor contract obligations and check for violations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70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7840" cy="4623840"/>
          </a:xfrm>
          <a:prstGeom prst="rect">
            <a:avLst/>
          </a:prstGeom>
          <a:ln>
            <a:noFill/>
          </a:ln>
        </p:spPr>
      </p:pic>
      <p:sp>
        <p:nvSpPr>
          <p:cNvPr id="371" name="CustomShape 2"/>
          <p:cNvSpPr/>
          <p:nvPr/>
        </p:nvSpPr>
        <p:spPr>
          <a:xfrm>
            <a:off x="263520" y="5965200"/>
            <a:ext cx="1057248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Conflict Resolution and Rollback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if something goes wrong? 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(failing to transport the user to the agreed-upon destination)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Two options: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Immediate rollback 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Mediation process that is supervised by a conflict resolution escrow service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Can be calming or disruptive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Conflict Resolution and Rollback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if something goes wrong? 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(failing to transport the user to the agreed-upon destination)</a:t>
            </a: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options: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Immediate rollback </a:t>
            </a:r>
            <a:endParaRPr b="0" lang="en-US" sz="1800" spc="-1" strike="noStrike"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Mediation process that is supervised by a conflict resolution escrow service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be calming or disruptive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335520" y="764640"/>
            <a:ext cx="1074168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Performance Economy to Sharing Economy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263520" y="6411600"/>
            <a:ext cx="6469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Walter R. Stahel (2019) – The Circular Economy: A User’s Guide.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242" name="" descr=""/>
          <p:cNvPicPr/>
          <p:nvPr/>
        </p:nvPicPr>
        <p:blipFill>
          <a:blip r:embed="rId1"/>
          <a:stretch/>
        </p:blipFill>
        <p:spPr>
          <a:xfrm>
            <a:off x="566640" y="2167200"/>
            <a:ext cx="10629360" cy="2999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Governance Termination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 terminates, or expires either after the user arrives at the final destination, or when the contract is prematurely terminated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Dismantle DGI and everything that was setup before the enactment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79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7840" cy="4623840"/>
          </a:xfrm>
          <a:prstGeom prst="rect">
            <a:avLst/>
          </a:prstGeom>
          <a:ln>
            <a:noFill/>
          </a:ln>
        </p:spPr>
      </p:pic>
      <p:sp>
        <p:nvSpPr>
          <p:cNvPr id="380" name="CustomShape 2"/>
          <p:cNvSpPr/>
          <p:nvPr/>
        </p:nvSpPr>
        <p:spPr>
          <a:xfrm>
            <a:off x="263520" y="5965200"/>
            <a:ext cx="1057248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US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5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9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CustomShape 1"/>
          <p:cNvSpPr/>
          <p:nvPr/>
        </p:nvSpPr>
        <p:spPr>
          <a:xfrm>
            <a:off x="335520" y="4406760"/>
            <a:ext cx="10748880" cy="13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Why Blockchain Technology?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393" name="CustomShape 2"/>
          <p:cNvSpPr/>
          <p:nvPr/>
        </p:nvSpPr>
        <p:spPr>
          <a:xfrm>
            <a:off x="335520" y="2906640"/>
            <a:ext cx="10748880" cy="14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Blockchain Technology?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5" name="CustomShape 2"/>
          <p:cNvSpPr/>
          <p:nvPr/>
        </p:nvSpPr>
        <p:spPr>
          <a:xfrm>
            <a:off x="335520" y="1828800"/>
            <a:ext cx="10749240" cy="44766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transactions/interactions and collaborations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need for arbitration via a trusted authority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335520" y="4406760"/>
            <a:ext cx="10748880" cy="13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Introduction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335520" y="2906640"/>
            <a:ext cx="10748880" cy="14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Blockchain Technology?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7" name="CustomShape 2"/>
          <p:cNvSpPr/>
          <p:nvPr/>
        </p:nvSpPr>
        <p:spPr>
          <a:xfrm>
            <a:off x="335520" y="1828800"/>
            <a:ext cx="10749240" cy="44766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transactions/interactions and collaborations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need for arbitration via a trusted authority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Automation and economy of scale via computerized transaction protocol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Blockchain Technology?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9" name="CustomShape 2"/>
          <p:cNvSpPr/>
          <p:nvPr/>
        </p:nvSpPr>
        <p:spPr>
          <a:xfrm>
            <a:off x="335520" y="1828800"/>
            <a:ext cx="10749240" cy="447660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transactions/interactions and collaborations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need for arbitration via a trusted authority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Automation and economy of scale via computerized transaction protocol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Decentralized, distributed, open and interoperable ecosystem without lock-in effects instead of silo-like oligopoly structures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335520" y="4406760"/>
            <a:ext cx="10748880" cy="13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M2x Economy → Circular Economy (2.0)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01" name="CustomShape 2"/>
          <p:cNvSpPr/>
          <p:nvPr/>
        </p:nvSpPr>
        <p:spPr>
          <a:xfrm>
            <a:off x="335520" y="2906640"/>
            <a:ext cx="10748880" cy="14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3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the past many new technologies have emerged and disrupted existing economical models.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B. Arthur stipulates that an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economy is an expression of its technologies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Thus, it can be argued that the current unsatisfying state of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the Circular Economy</a:t>
            </a:r>
            <a:endParaRPr b="0" lang="en-US" sz="1800" spc="-1" strike="noStrike"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reflects a lack of sufficiently developed technologies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that express themselves within the CE.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   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Or, more precisely – difficulties of the stakeholders in combining the technologies              that are required to enable the CE. 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04" name="CustomShape 3"/>
          <p:cNvSpPr/>
          <p:nvPr/>
        </p:nvSpPr>
        <p:spPr>
          <a:xfrm>
            <a:off x="263520" y="6411600"/>
            <a:ext cx="64764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Arthur, Brian (2011) – The Nature of Technology: What It Is and How It Evolves.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Performance Economy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406" name="" descr=""/>
          <p:cNvPicPr/>
          <p:nvPr/>
        </p:nvPicPr>
        <p:blipFill>
          <a:blip r:embed="rId1"/>
          <a:stretch/>
        </p:blipFill>
        <p:spPr>
          <a:xfrm>
            <a:off x="2244960" y="1007280"/>
            <a:ext cx="6893640" cy="5159880"/>
          </a:xfrm>
          <a:prstGeom prst="rect">
            <a:avLst/>
          </a:prstGeom>
          <a:ln>
            <a:noFill/>
          </a:ln>
        </p:spPr>
      </p:pic>
      <p:sp>
        <p:nvSpPr>
          <p:cNvPr id="407" name="CustomShape 2"/>
          <p:cNvSpPr/>
          <p:nvPr/>
        </p:nvSpPr>
        <p:spPr>
          <a:xfrm>
            <a:off x="263520" y="6411960"/>
            <a:ext cx="6469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 Walter R. Stahel (2019) – The Circular Economy: A User’s Guide.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CustomShape 1"/>
          <p:cNvSpPr/>
          <p:nvPr/>
        </p:nvSpPr>
        <p:spPr>
          <a:xfrm>
            <a:off x="335520" y="4406760"/>
            <a:ext cx="10748880" cy="13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What‘S next?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09" name="CustomShape 2"/>
          <p:cNvSpPr/>
          <p:nvPr/>
        </p:nvSpPr>
        <p:spPr>
          <a:xfrm>
            <a:off x="335520" y="2906640"/>
            <a:ext cx="10748880" cy="14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11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oT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12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6080" cy="35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14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IoT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15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6080" cy="359640"/>
          </a:xfrm>
          <a:prstGeom prst="rect">
            <a:avLst/>
          </a:prstGeom>
          <a:ln>
            <a:noFill/>
          </a:ln>
        </p:spPr>
      </p:pic>
      <p:pic>
        <p:nvPicPr>
          <p:cNvPr id="416" name="Grafik 16" descr=""/>
          <p:cNvPicPr/>
          <p:nvPr/>
        </p:nvPicPr>
        <p:blipFill>
          <a:blip r:embed="rId2"/>
          <a:stretch/>
        </p:blipFill>
        <p:spPr>
          <a:xfrm>
            <a:off x="1103760" y="3079440"/>
            <a:ext cx="316080" cy="35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18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IoT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19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6080" cy="359640"/>
          </a:xfrm>
          <a:prstGeom prst="rect">
            <a:avLst/>
          </a:prstGeom>
          <a:ln>
            <a:noFill/>
          </a:ln>
        </p:spPr>
      </p:pic>
      <p:pic>
        <p:nvPicPr>
          <p:cNvPr id="420" name="Grafik 16" descr=""/>
          <p:cNvPicPr/>
          <p:nvPr/>
        </p:nvPicPr>
        <p:blipFill>
          <a:blip r:embed="rId2"/>
          <a:stretch/>
        </p:blipFill>
        <p:spPr>
          <a:xfrm>
            <a:off x="1103760" y="3079440"/>
            <a:ext cx="316080" cy="359640"/>
          </a:xfrm>
          <a:prstGeom prst="rect">
            <a:avLst/>
          </a:prstGeom>
          <a:ln>
            <a:noFill/>
          </a:ln>
        </p:spPr>
      </p:pic>
      <p:pic>
        <p:nvPicPr>
          <p:cNvPr id="421" name="Grafik 17" descr=""/>
          <p:cNvPicPr/>
          <p:nvPr/>
        </p:nvPicPr>
        <p:blipFill>
          <a:blip r:embed="rId3"/>
          <a:stretch/>
        </p:blipFill>
        <p:spPr>
          <a:xfrm>
            <a:off x="6815880" y="3429000"/>
            <a:ext cx="316080" cy="35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3" name="CustomShape 2"/>
          <p:cNvSpPr/>
          <p:nvPr/>
        </p:nvSpPr>
        <p:spPr>
          <a:xfrm>
            <a:off x="335520" y="1268640"/>
            <a:ext cx="1074924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IoT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24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6080" cy="359640"/>
          </a:xfrm>
          <a:prstGeom prst="rect">
            <a:avLst/>
          </a:prstGeom>
          <a:ln>
            <a:noFill/>
          </a:ln>
        </p:spPr>
      </p:pic>
      <p:pic>
        <p:nvPicPr>
          <p:cNvPr id="425" name="Grafik 16" descr=""/>
          <p:cNvPicPr/>
          <p:nvPr/>
        </p:nvPicPr>
        <p:blipFill>
          <a:blip r:embed="rId2"/>
          <a:stretch/>
        </p:blipFill>
        <p:spPr>
          <a:xfrm>
            <a:off x="1103760" y="3079440"/>
            <a:ext cx="316080" cy="359640"/>
          </a:xfrm>
          <a:prstGeom prst="rect">
            <a:avLst/>
          </a:prstGeom>
          <a:ln>
            <a:noFill/>
          </a:ln>
        </p:spPr>
      </p:pic>
      <p:pic>
        <p:nvPicPr>
          <p:cNvPr id="426" name="Grafik 17" descr=""/>
          <p:cNvPicPr/>
          <p:nvPr/>
        </p:nvPicPr>
        <p:blipFill>
          <a:blip r:embed="rId3"/>
          <a:stretch/>
        </p:blipFill>
        <p:spPr>
          <a:xfrm>
            <a:off x="6815880" y="3429000"/>
            <a:ext cx="316080" cy="35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r>
              <a:rPr b="0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263520" y="6415200"/>
            <a:ext cx="7252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https://chorus.mobi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335520" y="1268640"/>
            <a:ext cx="559620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→ Transportation-as-a-Service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48" name="" descr=""/>
          <p:cNvPicPr/>
          <p:nvPr/>
        </p:nvPicPr>
        <p:blipFill>
          <a:blip r:embed="rId1"/>
          <a:stretch/>
        </p:blipFill>
        <p:spPr>
          <a:xfrm>
            <a:off x="5943960" y="2103480"/>
            <a:ext cx="4564440" cy="365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CustomShape 1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28" name="CustomShape 2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Arial Unicode MS"/>
                <a:ea typeface="DejaVu Sans"/>
              </a:rPr>
              <a:t>Further Resources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30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B. Leiding, P. Sharma, A. Norta, “The Machine-to-Everything (M2X) Economy: Business Enactments, Collaborations, and e-Governance”, Future Internet 13.12 (2021): 319.</a:t>
            </a:r>
            <a:endParaRPr b="0" lang="en-US" sz="1800" spc="-1" strike="noStrike">
              <a:latin typeface="Arial"/>
            </a:endParaRPr>
          </a:p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B. Leiding, “The M2X Economy – Concepts for Business Interactions, Transactions and Collaborations Among Autonomous Smart Devices”, PhD Thesis, University of Göttingen, Göttingen, Germany, 2020.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Machine-to-Machine (M2M)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348120" y="1268280"/>
            <a:ext cx="559620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Machine-to-Machine (M2M)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→ Road space negotiations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51" name="" descr=""/>
          <p:cNvPicPr/>
          <p:nvPr/>
        </p:nvPicPr>
        <p:blipFill>
          <a:blip r:embed="rId1"/>
          <a:stretch/>
        </p:blipFill>
        <p:spPr>
          <a:xfrm>
            <a:off x="5943960" y="2103480"/>
            <a:ext cx="4564440" cy="3650040"/>
          </a:xfrm>
          <a:prstGeom prst="rect">
            <a:avLst/>
          </a:prstGeom>
          <a:ln>
            <a:noFill/>
          </a:ln>
        </p:spPr>
      </p:pic>
      <p:sp>
        <p:nvSpPr>
          <p:cNvPr id="252" name="CustomShape 3"/>
          <p:cNvSpPr/>
          <p:nvPr/>
        </p:nvSpPr>
        <p:spPr>
          <a:xfrm>
            <a:off x="263520" y="6415200"/>
            <a:ext cx="7252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https://chorus.mobi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335520" y="764640"/>
            <a:ext cx="1074924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Machine-to-Infrastructure (M2I)</a:t>
            </a:r>
            <a:r>
              <a:rPr b="0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348120" y="1268280"/>
            <a:ext cx="5596200" cy="503676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Machine-to-Infrastructure (M2I)</a:t>
            </a:r>
            <a:endParaRPr b="0" lang="en-US" sz="1800" spc="-1" strike="noStrike"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→ Smart parking, electric vehicle charging or traffic information</a:t>
            </a:r>
            <a:endParaRPr b="0" lang="en-US" sz="1800" spc="-1" strike="noStrike"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55" name="" descr=""/>
          <p:cNvPicPr/>
          <p:nvPr/>
        </p:nvPicPr>
        <p:blipFill>
          <a:blip r:embed="rId1"/>
          <a:stretch/>
        </p:blipFill>
        <p:spPr>
          <a:xfrm>
            <a:off x="6663960" y="2103480"/>
            <a:ext cx="3650040" cy="3650040"/>
          </a:xfrm>
          <a:prstGeom prst="rect">
            <a:avLst/>
          </a:prstGeom>
          <a:ln>
            <a:noFill/>
          </a:ln>
        </p:spPr>
      </p:pic>
      <p:sp>
        <p:nvSpPr>
          <p:cNvPr id="256" name="CustomShape 3"/>
          <p:cNvSpPr/>
          <p:nvPr/>
        </p:nvSpPr>
        <p:spPr>
          <a:xfrm>
            <a:off x="263520" y="6415200"/>
            <a:ext cx="7252200" cy="2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https://chorus.mobi</a:t>
            </a:r>
            <a:endParaRPr b="0" lang="en-US" sz="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</TotalTime>
  <Application>LibreOffice/6.4.7.2$Linux_X86_64 LibreOffice_project/40$Build-2</Application>
  <Words>3765</Words>
  <Paragraphs>473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dcterms:modified xsi:type="dcterms:W3CDTF">2022-07-27T12:37:19Z</dcterms:modified>
  <cp:revision>3654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Breitbild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70</vt:i4>
  </property>
</Properties>
</file>